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handoutMasterIdLst>
    <p:handoutMasterId r:id="rId8"/>
  </p:handoutMasterIdLst>
  <p:sldIdLst>
    <p:sldId id="261" r:id="rId2"/>
    <p:sldId id="367" r:id="rId3"/>
    <p:sldId id="368" r:id="rId4"/>
    <p:sldId id="370" r:id="rId5"/>
    <p:sldId id="369"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26" autoAdjust="0"/>
    <p:restoredTop sz="94706" autoAdjust="0"/>
  </p:normalViewPr>
  <p:slideViewPr>
    <p:cSldViewPr>
      <p:cViewPr varScale="1">
        <p:scale>
          <a:sx n="78" d="100"/>
          <a:sy n="78" d="100"/>
        </p:scale>
        <p:origin x="787" y="67"/>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p:cViewPr varScale="1">
        <p:scale>
          <a:sx n="82" d="100"/>
          <a:sy n="82" d="100"/>
        </p:scale>
        <p:origin x="3852" y="78"/>
      </p:cViewPr>
      <p:guideLst/>
    </p:cSldViewPr>
  </p:notesViewPr>
  <p:gridSpacing cx="38100" cy="38100"/>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10/1/2023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jp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10/1/2023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5" name="Group 4"/>
          <p:cNvGrpSpPr/>
          <p:nvPr userDrawn="1"/>
        </p:nvGrpSpPr>
        <p:grpSpPr bwMode="hidden">
          <a:xfrm>
            <a:off x="-1" y="0"/>
            <a:ext cx="12192002" cy="6858000"/>
            <a:chOff x="-1" y="0"/>
            <a:chExt cx="12192002" cy="6858000"/>
          </a:xfrm>
        </p:grpSpPr>
        <p:cxnSp>
          <p:nvCxnSpPr>
            <p:cNvPr id="6" name="Straight Connector 5"/>
            <p:cNvCxnSpPr/>
            <p:nvPr/>
          </p:nvCxnSpPr>
          <p:spPr bwMode="hidden">
            <a:xfrm>
              <a:off x="61019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bwMode="hidden">
            <a:xfrm>
              <a:off x="182933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304847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426760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548674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670588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792502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914416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1036329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158243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2819" y="38648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1611181"/>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2835877"/>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4060573"/>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5285269"/>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650996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userDrawn="1"/>
          </p:nvGrpSpPr>
          <p:grpSpPr bwMode="hidden">
            <a:xfrm>
              <a:off x="-1" y="0"/>
              <a:ext cx="12192001" cy="6858000"/>
              <a:chOff x="-1" y="0"/>
              <a:chExt cx="12192001" cy="6858000"/>
            </a:xfrm>
          </p:grpSpPr>
          <p:cxnSp>
            <p:nvCxnSpPr>
              <p:cNvPr id="41" name="Straight Connector 40"/>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510650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bwMode="hidden">
              <a:xfrm>
                <a:off x="6327885" y="0"/>
                <a:ext cx="5864115" cy="5898673"/>
                <a:chOff x="6327885" y="0"/>
                <a:chExt cx="5864115" cy="5898673"/>
              </a:xfrm>
            </p:grpSpPr>
            <p:cxnSp>
              <p:nvCxnSpPr>
                <p:cNvPr id="52" name="Straight Connector 51"/>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47" name="Straight Connector 46"/>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nvGrpSpPr>
            <p:cNvPr id="24" name="Group 23"/>
            <p:cNvGrpSpPr/>
            <p:nvPr userDrawn="1"/>
          </p:nvGrpSpPr>
          <p:grpSpPr bwMode="hidden">
            <a:xfrm flipH="1">
              <a:off x="0" y="0"/>
              <a:ext cx="12192001" cy="6858000"/>
              <a:chOff x="-1" y="0"/>
              <a:chExt cx="12192001" cy="6858000"/>
            </a:xfrm>
          </p:grpSpPr>
          <p:cxnSp>
            <p:nvCxnSpPr>
              <p:cNvPr id="25" name="Straight Connector 24"/>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515064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bwMode="hidden">
              <a:xfrm>
                <a:off x="6327885" y="0"/>
                <a:ext cx="5864115" cy="5898673"/>
                <a:chOff x="6327885" y="0"/>
                <a:chExt cx="5864115" cy="5898673"/>
              </a:xfrm>
            </p:grpSpPr>
            <p:cxnSp>
              <p:nvCxnSpPr>
                <p:cNvPr id="36" name="Straight Connector 35"/>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31" name="Straight Connector 30"/>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10/1/2023</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10/1/2023</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10972800" cy="914401"/>
          </a:xfrm>
        </p:spPr>
        <p:txBody>
          <a:bodyPr/>
          <a:lstStyle/>
          <a:p>
            <a:r>
              <a:rPr lang="en-US"/>
              <a:t>Click to edit Master title style</a:t>
            </a:r>
          </a:p>
        </p:txBody>
      </p:sp>
      <p:sp>
        <p:nvSpPr>
          <p:cNvPr id="3" name="Content Placeholder 2"/>
          <p:cNvSpPr>
            <a:spLocks noGrp="1"/>
          </p:cNvSpPr>
          <p:nvPr>
            <p:ph idx="1"/>
          </p:nvPr>
        </p:nvSpPr>
        <p:spPr>
          <a:xfrm>
            <a:off x="609600" y="1295400"/>
            <a:ext cx="10972800" cy="47243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10/1/2023</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10/1/2023</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10/1/2023</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10/1/2023</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161" name="Group 160"/>
          <p:cNvGrpSpPr/>
          <p:nvPr userDrawn="1"/>
        </p:nvGrpSpPr>
        <p:grpSpPr bwMode="hidden">
          <a:xfrm>
            <a:off x="-1" y="0"/>
            <a:ext cx="12192002" cy="6858000"/>
            <a:chOff x="-1" y="0"/>
            <a:chExt cx="12192002" cy="6858000"/>
          </a:xfrm>
        </p:grpSpPr>
        <p:cxnSp>
          <p:nvCxnSpPr>
            <p:cNvPr id="162" name="Straight Connector 161"/>
            <p:cNvCxnSpPr/>
            <p:nvPr/>
          </p:nvCxnSpPr>
          <p:spPr bwMode="hidden">
            <a:xfrm>
              <a:off x="61019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bwMode="hidden">
            <a:xfrm>
              <a:off x="182933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bwMode="hidden">
            <a:xfrm>
              <a:off x="304847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bwMode="hidden">
            <a:xfrm>
              <a:off x="426760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bwMode="hidden">
            <a:xfrm>
              <a:off x="548674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p:nvCxnSpPr>
          <p:spPr bwMode="hidden">
            <a:xfrm>
              <a:off x="670588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bwMode="hidden">
            <a:xfrm>
              <a:off x="792502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p:nvCxnSpPr>
          <p:spPr bwMode="hidden">
            <a:xfrm>
              <a:off x="914416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p:nvCxnSpPr>
          <p:spPr bwMode="hidden">
            <a:xfrm>
              <a:off x="1036329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bwMode="hidden">
            <a:xfrm>
              <a:off x="1158243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bwMode="hidden">
            <a:xfrm>
              <a:off x="2819" y="38648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bwMode="hidden">
            <a:xfrm>
              <a:off x="2819" y="1611181"/>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bwMode="hidden">
            <a:xfrm>
              <a:off x="2819" y="2835877"/>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bwMode="hidden">
            <a:xfrm>
              <a:off x="2819" y="4060573"/>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bwMode="hidden">
            <a:xfrm>
              <a:off x="2819" y="5285269"/>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bwMode="hidden">
            <a:xfrm>
              <a:off x="2819" y="650996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78" name="Group 177"/>
            <p:cNvGrpSpPr/>
            <p:nvPr userDrawn="1"/>
          </p:nvGrpSpPr>
          <p:grpSpPr bwMode="hidden">
            <a:xfrm>
              <a:off x="-1" y="0"/>
              <a:ext cx="12192001" cy="6858000"/>
              <a:chOff x="-1" y="0"/>
              <a:chExt cx="12192001" cy="6858000"/>
            </a:xfrm>
          </p:grpSpPr>
          <p:cxnSp>
            <p:nvCxnSpPr>
              <p:cNvPr id="196" name="Straight Connector 195"/>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201" name="Group 200"/>
              <p:cNvGrpSpPr/>
              <p:nvPr/>
            </p:nvGrpSpPr>
            <p:grpSpPr bwMode="hidden">
              <a:xfrm>
                <a:off x="6327885" y="0"/>
                <a:ext cx="5864115" cy="5898673"/>
                <a:chOff x="6327885" y="0"/>
                <a:chExt cx="5864115" cy="5898673"/>
              </a:xfrm>
            </p:grpSpPr>
            <p:cxnSp>
              <p:nvCxnSpPr>
                <p:cNvPr id="207" name="Straight Connector 206"/>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202" name="Straight Connector 201"/>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bwMode="hidden">
            <a:xfrm flipH="1">
              <a:off x="0" y="0"/>
              <a:ext cx="12192001" cy="6858000"/>
              <a:chOff x="-1" y="0"/>
              <a:chExt cx="12192001" cy="6858000"/>
            </a:xfrm>
          </p:grpSpPr>
          <p:cxnSp>
            <p:nvCxnSpPr>
              <p:cNvPr id="180" name="Straight Connector 179"/>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85" name="Group 184"/>
              <p:cNvGrpSpPr/>
              <p:nvPr/>
            </p:nvGrpSpPr>
            <p:grpSpPr bwMode="hidden">
              <a:xfrm>
                <a:off x="6327885" y="0"/>
                <a:ext cx="5864115" cy="5898673"/>
                <a:chOff x="6327885" y="0"/>
                <a:chExt cx="5864115" cy="5898673"/>
              </a:xfrm>
            </p:grpSpPr>
            <p:cxnSp>
              <p:nvCxnSpPr>
                <p:cNvPr id="191" name="Straight Connector 190"/>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186" name="Straight Connector 185"/>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10/1/2023</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10/1/2023</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grpSp>
        <p:nvGrpSpPr>
          <p:cNvPr id="96" name="Group 95"/>
          <p:cNvGrpSpPr/>
          <p:nvPr userDrawn="1"/>
        </p:nvGrpSpPr>
        <p:grpSpPr bwMode="hidden">
          <a:xfrm>
            <a:off x="-1" y="-195943"/>
            <a:ext cx="12192002" cy="6858000"/>
            <a:chOff x="-1" y="0"/>
            <a:chExt cx="12192002" cy="6858000"/>
          </a:xfrm>
        </p:grpSpPr>
        <p:cxnSp>
          <p:nvCxnSpPr>
            <p:cNvPr id="97" name="Straight Connector 96"/>
            <p:cNvCxnSpPr/>
            <p:nvPr/>
          </p:nvCxnSpPr>
          <p:spPr bwMode="hidden">
            <a:xfrm>
              <a:off x="61019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bwMode="hidden">
            <a:xfrm>
              <a:off x="182933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bwMode="hidden">
            <a:xfrm>
              <a:off x="304847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bwMode="hidden">
            <a:xfrm>
              <a:off x="426760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bwMode="hidden">
            <a:xfrm>
              <a:off x="548674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bwMode="hidden">
            <a:xfrm>
              <a:off x="670588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bwMode="hidden">
            <a:xfrm>
              <a:off x="792502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bwMode="hidden">
            <a:xfrm>
              <a:off x="914416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bwMode="hidden">
            <a:xfrm>
              <a:off x="1036329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bwMode="hidden">
            <a:xfrm>
              <a:off x="1158243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bwMode="hidden">
            <a:xfrm>
              <a:off x="2819" y="38648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bwMode="hidden">
            <a:xfrm>
              <a:off x="2819" y="1611181"/>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bwMode="hidden">
            <a:xfrm>
              <a:off x="2819" y="2835877"/>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bwMode="hidden">
            <a:xfrm>
              <a:off x="2819" y="4060573"/>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bwMode="hidden">
            <a:xfrm>
              <a:off x="2819" y="5285269"/>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bwMode="hidden">
            <a:xfrm>
              <a:off x="2819" y="650996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13" name="Group 112"/>
            <p:cNvGrpSpPr/>
            <p:nvPr userDrawn="1"/>
          </p:nvGrpSpPr>
          <p:grpSpPr bwMode="hidden">
            <a:xfrm>
              <a:off x="-1" y="0"/>
              <a:ext cx="12192001" cy="6858000"/>
              <a:chOff x="-1" y="0"/>
              <a:chExt cx="12192001" cy="6858000"/>
            </a:xfrm>
          </p:grpSpPr>
          <p:cxnSp>
            <p:nvCxnSpPr>
              <p:cNvPr id="131" name="Straight Connector 130"/>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36" name="Group 135"/>
              <p:cNvGrpSpPr/>
              <p:nvPr/>
            </p:nvGrpSpPr>
            <p:grpSpPr bwMode="hidden">
              <a:xfrm>
                <a:off x="6327885" y="0"/>
                <a:ext cx="5864115" cy="5898673"/>
                <a:chOff x="6327885" y="0"/>
                <a:chExt cx="5864115" cy="5898673"/>
              </a:xfrm>
            </p:grpSpPr>
            <p:cxnSp>
              <p:nvCxnSpPr>
                <p:cNvPr id="142" name="Straight Connector 141"/>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37" name="Straight Connector 136"/>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114" name="Group 113"/>
            <p:cNvGrpSpPr/>
            <p:nvPr userDrawn="1"/>
          </p:nvGrpSpPr>
          <p:grpSpPr bwMode="hidden">
            <a:xfrm flipH="1">
              <a:off x="0" y="0"/>
              <a:ext cx="12192001" cy="6858000"/>
              <a:chOff x="-1" y="0"/>
              <a:chExt cx="12192001" cy="6858000"/>
            </a:xfrm>
          </p:grpSpPr>
          <p:cxnSp>
            <p:nvCxnSpPr>
              <p:cNvPr id="115" name="Straight Connector 114"/>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20" name="Group 119"/>
              <p:cNvGrpSpPr/>
              <p:nvPr/>
            </p:nvGrpSpPr>
            <p:grpSpPr bwMode="hidden">
              <a:xfrm>
                <a:off x="6327885" y="0"/>
                <a:ext cx="5864115" cy="5898673"/>
                <a:chOff x="6327885" y="0"/>
                <a:chExt cx="5864115" cy="5898673"/>
              </a:xfrm>
            </p:grpSpPr>
            <p:cxnSp>
              <p:nvCxnSpPr>
                <p:cNvPr id="126" name="Straight Connector 125"/>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21" name="Straight Connector 120"/>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10/1/2023</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hackster.io/andrei-mitrofan/no-touch-gesture-calculator-40e7d4" TargetMode="External"/><Relationship Id="rId2" Type="http://schemas.openxmlformats.org/officeDocument/2006/relationships/hyperlink" Target="https://www.hackster.io/sachin0987/handtalk-a-smart-handglove-interpreter-71fa7d"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amazon.com/MPU-6050-MPU6050-Accelerometer-Gyroscope-Converter/dp/B07RXQGGJX?th=1" TargetMode="External"/><Relationship Id="rId2" Type="http://schemas.openxmlformats.org/officeDocument/2006/relationships/hyperlink" Target="https://www.adafruit.com/product/1070" TargetMode="External"/><Relationship Id="rId1" Type="http://schemas.openxmlformats.org/officeDocument/2006/relationships/slideLayout" Target="../slideLayouts/slideLayout2.xml"/><Relationship Id="rId5" Type="http://schemas.openxmlformats.org/officeDocument/2006/relationships/hyperlink" Target="https://www.amazon.com/Cotton-Gloves-Handling-Inspection-Photography/dp/B07ZMXNCQ5/ref=sr_1_6?crid=155Q7L85N0RJN&amp;keywords=cloth+glove&amp;qid=1695700842&amp;sprefix=cloth+glove%2Caps%2C100&amp;sr=8-6" TargetMode="External"/><Relationship Id="rId4" Type="http://schemas.openxmlformats.org/officeDocument/2006/relationships/hyperlink" Target="https://www.amazon.com/Pieces-Display-Module-SSD1306-3-3V-5V/dp/B08CDN5PSJ?th=1"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93844" y="1909346"/>
            <a:ext cx="9907555" cy="3383280"/>
          </a:xfrm>
        </p:spPr>
        <p:txBody>
          <a:bodyPr>
            <a:normAutofit/>
          </a:bodyPr>
          <a:lstStyle/>
          <a:p>
            <a:r>
              <a:rPr lang="en-US" sz="6000" dirty="0"/>
              <a:t>ENGI 301</a:t>
            </a:r>
            <a:br>
              <a:rPr lang="en-US" sz="6000" dirty="0"/>
            </a:br>
            <a:br>
              <a:rPr lang="en-US" dirty="0"/>
            </a:br>
            <a:r>
              <a:rPr lang="en-US" sz="6000" dirty="0" err="1"/>
              <a:t>SignTalk</a:t>
            </a:r>
            <a:r>
              <a:rPr lang="en-US" sz="6000" dirty="0"/>
              <a:t> Project Proposal</a:t>
            </a:r>
            <a:endParaRPr lang="en-US" dirty="0"/>
          </a:p>
        </p:txBody>
      </p:sp>
      <p:sp>
        <p:nvSpPr>
          <p:cNvPr id="3" name="Subtitle 2"/>
          <p:cNvSpPr>
            <a:spLocks noGrp="1"/>
          </p:cNvSpPr>
          <p:nvPr>
            <p:ph type="subTitle" idx="1"/>
          </p:nvPr>
        </p:nvSpPr>
        <p:spPr>
          <a:xfrm>
            <a:off x="1293845" y="5432564"/>
            <a:ext cx="9604310" cy="1120636"/>
          </a:xfrm>
        </p:spPr>
        <p:txBody>
          <a:bodyPr/>
          <a:lstStyle/>
          <a:p>
            <a:r>
              <a:rPr lang="en-US" dirty="0"/>
              <a:t>September 25</a:t>
            </a:r>
            <a:r>
              <a:rPr lang="en-US" baseline="30000" dirty="0"/>
              <a:t>th</a:t>
            </a:r>
            <a:r>
              <a:rPr lang="en-US" dirty="0"/>
              <a:t>, 2023</a:t>
            </a:r>
          </a:p>
          <a:p>
            <a:r>
              <a:rPr lang="en-US" dirty="0"/>
              <a:t>Diya Gupta</a:t>
            </a:r>
          </a:p>
        </p:txBody>
      </p:sp>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39A49-57C9-4BE3-8B38-E944EB81906A}"/>
              </a:ext>
            </a:extLst>
          </p:cNvPr>
          <p:cNvSpPr>
            <a:spLocks noGrp="1"/>
          </p:cNvSpPr>
          <p:nvPr>
            <p:ph type="title"/>
          </p:nvPr>
        </p:nvSpPr>
        <p:spPr/>
        <p:txBody>
          <a:bodyPr/>
          <a:lstStyle/>
          <a:p>
            <a:r>
              <a:rPr lang="en-US" dirty="0"/>
              <a:t>Background Information</a:t>
            </a:r>
          </a:p>
        </p:txBody>
      </p:sp>
      <p:sp>
        <p:nvSpPr>
          <p:cNvPr id="3" name="Content Placeholder 2">
            <a:extLst>
              <a:ext uri="{FF2B5EF4-FFF2-40B4-BE49-F238E27FC236}">
                <a16:creationId xmlns:a16="http://schemas.microsoft.com/office/drawing/2014/main" id="{8ED8AE04-697D-4784-A672-E28DA6A47AB6}"/>
              </a:ext>
            </a:extLst>
          </p:cNvPr>
          <p:cNvSpPr>
            <a:spLocks noGrp="1"/>
          </p:cNvSpPr>
          <p:nvPr>
            <p:ph idx="1"/>
          </p:nvPr>
        </p:nvSpPr>
        <p:spPr>
          <a:xfrm>
            <a:off x="609600" y="1295400"/>
            <a:ext cx="10972800" cy="4991100"/>
          </a:xfrm>
        </p:spPr>
        <p:txBody>
          <a:bodyPr>
            <a:normAutofit/>
          </a:bodyPr>
          <a:lstStyle/>
          <a:p>
            <a:pPr marL="0" indent="0" rtl="0">
              <a:spcBef>
                <a:spcPts val="0"/>
              </a:spcBef>
              <a:spcAft>
                <a:spcPts val="0"/>
              </a:spcAft>
              <a:buNone/>
            </a:pPr>
            <a:r>
              <a:rPr lang="en-US" sz="1800" b="0" i="0" u="none" strike="noStrike" dirty="0">
                <a:solidFill>
                  <a:srgbClr val="000000"/>
                </a:solidFill>
                <a:effectLst/>
                <a:latin typeface="Arial" panose="020B0604020202020204" pitchFamily="34" charset="0"/>
              </a:rPr>
              <a:t>Disabled people who cannot speak use sign language as one of their primary modes of communication. Because I do not understand sign language, in any encounters with such people I need the help of an interpreter to understand what they are saying. This discourages communication as it requires the non-speaking person to always have a 3rd person interpreter present along with them. Thus I wanted to create an electronic device that would track the symbols someone makes with their hands and output a word, phrase, or number on a screen that could be understood by those who have not learned sign language. I also wanted to include the component of hand movement and orientation for more complex signing. Because I will not have time to work with very complicated movements/signs, I will try to get my device to interpret the gesture of a number (drawing a number in the air). Signing uses both fingers and hand movements, and my goal with this project is to begin to interpret and translate these movements to output words and numbers. I have taken inspiration from these two projects:</a:t>
            </a:r>
            <a:endParaRPr lang="en-US" b="0" dirty="0">
              <a:effectLst/>
            </a:endParaRPr>
          </a:p>
          <a:p>
            <a:pPr rtl="0">
              <a:spcBef>
                <a:spcPts val="0"/>
              </a:spcBef>
              <a:spcAft>
                <a:spcPts val="0"/>
              </a:spcAft>
            </a:pPr>
            <a:r>
              <a:rPr lang="en-US" sz="1800" b="0" i="0" u="sng" strike="noStrike" dirty="0">
                <a:solidFill>
                  <a:srgbClr val="1155CC"/>
                </a:solidFill>
                <a:effectLst/>
                <a:latin typeface="Arial" panose="020B0604020202020204" pitchFamily="34" charset="0"/>
                <a:hlinkClick r:id="rId2"/>
              </a:rPr>
              <a:t>https://www.hackster.io/sachin0987/handtalk-a-smart-handglove-interpreter-71fa7d</a:t>
            </a:r>
            <a:r>
              <a:rPr lang="en-US" sz="1800" b="0" i="0" u="none" strike="noStrike" dirty="0">
                <a:solidFill>
                  <a:srgbClr val="000000"/>
                </a:solidFill>
                <a:effectLst/>
                <a:latin typeface="Arial" panose="020B0604020202020204" pitchFamily="34" charset="0"/>
              </a:rPr>
              <a:t> </a:t>
            </a:r>
            <a:endParaRPr lang="en-US" b="0" dirty="0">
              <a:effectLst/>
            </a:endParaRPr>
          </a:p>
          <a:p>
            <a:pPr rtl="0">
              <a:spcBef>
                <a:spcPts val="0"/>
              </a:spcBef>
              <a:spcAft>
                <a:spcPts val="0"/>
              </a:spcAft>
            </a:pPr>
            <a:r>
              <a:rPr lang="en-US" sz="1800" b="0" i="0" u="sng" strike="noStrike" dirty="0">
                <a:solidFill>
                  <a:srgbClr val="1155CC"/>
                </a:solidFill>
                <a:effectLst/>
                <a:latin typeface="Arial" panose="020B0604020202020204" pitchFamily="34" charset="0"/>
                <a:hlinkClick r:id="rId3"/>
              </a:rPr>
              <a:t>https://www.hackster.io/andrei-mitrofan/no-touch-gesture-calculator-40e7d4</a:t>
            </a:r>
            <a:r>
              <a:rPr lang="en-US" sz="1800" b="0" i="0" u="none" strike="noStrike" dirty="0">
                <a:solidFill>
                  <a:srgbClr val="000000"/>
                </a:solidFill>
                <a:effectLst/>
                <a:latin typeface="Arial" panose="020B0604020202020204" pitchFamily="34" charset="0"/>
              </a:rPr>
              <a:t> </a:t>
            </a:r>
            <a:endParaRPr lang="en-US" b="0" dirty="0">
              <a:effectLst/>
            </a:endParaRPr>
          </a:p>
          <a:p>
            <a:pPr marL="0" indent="0" rtl="0">
              <a:spcBef>
                <a:spcPts val="0"/>
              </a:spcBef>
              <a:spcAft>
                <a:spcPts val="0"/>
              </a:spcAft>
              <a:buNone/>
            </a:pPr>
            <a:br>
              <a:rPr lang="en-US" b="0" dirty="0">
                <a:effectLst/>
              </a:rPr>
            </a:br>
            <a:r>
              <a:rPr lang="en-US" sz="1800" b="0" i="0" u="none" strike="noStrike" dirty="0">
                <a:solidFill>
                  <a:srgbClr val="000000"/>
                </a:solidFill>
                <a:effectLst/>
                <a:latin typeface="Arial" panose="020B0604020202020204" pitchFamily="34" charset="0"/>
              </a:rPr>
              <a:t>The major improvement I want to incorporate is that I want to program some sort of timer system or a similar algorithm so that a person could sign individual letters to make a whole word. This allows for more flexibility and range in what someone is signing instead of a fixed number of specified signals. I also plan to incorporate a help/SOS function with a buzzer. </a:t>
            </a:r>
            <a:br>
              <a:rPr lang="en-US" dirty="0"/>
            </a:br>
            <a:endParaRPr lang="en-US" dirty="0"/>
          </a:p>
        </p:txBody>
      </p:sp>
    </p:spTree>
    <p:extLst>
      <p:ext uri="{BB962C8B-B14F-4D97-AF65-F5344CB8AC3E}">
        <p14:creationId xmlns:p14="http://schemas.microsoft.com/office/powerpoint/2010/main" val="3519531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B93E4-AB7E-4F3D-B6C5-4ED4B78FA4AF}"/>
              </a:ext>
            </a:extLst>
          </p:cNvPr>
          <p:cNvSpPr>
            <a:spLocks noGrp="1"/>
          </p:cNvSpPr>
          <p:nvPr>
            <p:ph type="title"/>
          </p:nvPr>
        </p:nvSpPr>
        <p:spPr/>
        <p:txBody>
          <a:bodyPr/>
          <a:lstStyle/>
          <a:p>
            <a:r>
              <a:rPr lang="en-US" dirty="0"/>
              <a:t>System Block Diagram</a:t>
            </a:r>
          </a:p>
        </p:txBody>
      </p:sp>
      <p:pic>
        <p:nvPicPr>
          <p:cNvPr id="7" name="Content Placeholder 6">
            <a:extLst>
              <a:ext uri="{FF2B5EF4-FFF2-40B4-BE49-F238E27FC236}">
                <a16:creationId xmlns:a16="http://schemas.microsoft.com/office/drawing/2014/main" id="{A8B2FAE2-81B1-8C7A-D580-EDCEADC357D5}"/>
              </a:ext>
            </a:extLst>
          </p:cNvPr>
          <p:cNvPicPr>
            <a:picLocks noGrp="1" noChangeAspect="1"/>
          </p:cNvPicPr>
          <p:nvPr>
            <p:ph idx="1"/>
          </p:nvPr>
        </p:nvPicPr>
        <p:blipFill rotWithShape="1">
          <a:blip r:embed="rId2"/>
          <a:srcRect t="14451"/>
          <a:stretch/>
        </p:blipFill>
        <p:spPr>
          <a:xfrm>
            <a:off x="2800350" y="1485900"/>
            <a:ext cx="6591300" cy="4229099"/>
          </a:xfrm>
        </p:spPr>
      </p:pic>
    </p:spTree>
    <p:extLst>
      <p:ext uri="{BB962C8B-B14F-4D97-AF65-F5344CB8AC3E}">
        <p14:creationId xmlns:p14="http://schemas.microsoft.com/office/powerpoint/2010/main" val="140782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DFEA3-93A8-4943-9F3A-4798FB13F643}"/>
              </a:ext>
            </a:extLst>
          </p:cNvPr>
          <p:cNvSpPr>
            <a:spLocks noGrp="1"/>
          </p:cNvSpPr>
          <p:nvPr>
            <p:ph type="title"/>
          </p:nvPr>
        </p:nvSpPr>
        <p:spPr/>
        <p:txBody>
          <a:bodyPr/>
          <a:lstStyle/>
          <a:p>
            <a:r>
              <a:rPr lang="en-US" dirty="0"/>
              <a:t>Power Block Diagram</a:t>
            </a:r>
          </a:p>
        </p:txBody>
      </p:sp>
      <p:pic>
        <p:nvPicPr>
          <p:cNvPr id="5" name="Content Placeholder 4">
            <a:extLst>
              <a:ext uri="{FF2B5EF4-FFF2-40B4-BE49-F238E27FC236}">
                <a16:creationId xmlns:a16="http://schemas.microsoft.com/office/drawing/2014/main" id="{558A985E-A438-FDDF-314F-5116D0DD5E95}"/>
              </a:ext>
            </a:extLst>
          </p:cNvPr>
          <p:cNvPicPr>
            <a:picLocks noGrp="1" noChangeAspect="1"/>
          </p:cNvPicPr>
          <p:nvPr>
            <p:ph idx="1"/>
          </p:nvPr>
        </p:nvPicPr>
        <p:blipFill>
          <a:blip r:embed="rId2"/>
          <a:stretch>
            <a:fillRect/>
          </a:stretch>
        </p:blipFill>
        <p:spPr>
          <a:xfrm>
            <a:off x="3143250" y="1333500"/>
            <a:ext cx="5905500" cy="4429125"/>
          </a:xfrm>
        </p:spPr>
      </p:pic>
    </p:spTree>
    <p:extLst>
      <p:ext uri="{BB962C8B-B14F-4D97-AF65-F5344CB8AC3E}">
        <p14:creationId xmlns:p14="http://schemas.microsoft.com/office/powerpoint/2010/main" val="4204615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1467B-51C2-4E0B-B52A-83BD9F0EB83D}"/>
              </a:ext>
            </a:extLst>
          </p:cNvPr>
          <p:cNvSpPr>
            <a:spLocks noGrp="1"/>
          </p:cNvSpPr>
          <p:nvPr>
            <p:ph type="title"/>
          </p:nvPr>
        </p:nvSpPr>
        <p:spPr/>
        <p:txBody>
          <a:bodyPr/>
          <a:lstStyle/>
          <a:p>
            <a:r>
              <a:rPr lang="en-US" dirty="0"/>
              <a:t>Components / Budget</a:t>
            </a:r>
          </a:p>
        </p:txBody>
      </p:sp>
      <p:graphicFrame>
        <p:nvGraphicFramePr>
          <p:cNvPr id="4" name="Content Placeholder 3">
            <a:extLst>
              <a:ext uri="{FF2B5EF4-FFF2-40B4-BE49-F238E27FC236}">
                <a16:creationId xmlns:a16="http://schemas.microsoft.com/office/drawing/2014/main" id="{D0B47F4B-CB02-4D02-BE84-F6BC57D0FE26}"/>
              </a:ext>
            </a:extLst>
          </p:cNvPr>
          <p:cNvGraphicFramePr>
            <a:graphicFrameLocks noGrp="1"/>
          </p:cNvGraphicFramePr>
          <p:nvPr>
            <p:ph idx="1"/>
            <p:extLst>
              <p:ext uri="{D42A27DB-BD31-4B8C-83A1-F6EECF244321}">
                <p14:modId xmlns:p14="http://schemas.microsoft.com/office/powerpoint/2010/main" val="2231238655"/>
              </p:ext>
            </p:extLst>
          </p:nvPr>
        </p:nvGraphicFramePr>
        <p:xfrm>
          <a:off x="609600" y="1295400"/>
          <a:ext cx="10972800" cy="4592320"/>
        </p:xfrm>
        <a:graphic>
          <a:graphicData uri="http://schemas.openxmlformats.org/drawingml/2006/table">
            <a:tbl>
              <a:tblPr firstRow="1" bandRow="1">
                <a:tableStyleId>{BC89EF96-8CEA-46FF-86C4-4CE0E7609802}</a:tableStyleId>
              </a:tblPr>
              <a:tblGrid>
                <a:gridCol w="7837714">
                  <a:extLst>
                    <a:ext uri="{9D8B030D-6E8A-4147-A177-3AD203B41FA5}">
                      <a16:colId xmlns:a16="http://schemas.microsoft.com/office/drawing/2014/main" val="3675253430"/>
                    </a:ext>
                  </a:extLst>
                </a:gridCol>
                <a:gridCol w="1567543">
                  <a:extLst>
                    <a:ext uri="{9D8B030D-6E8A-4147-A177-3AD203B41FA5}">
                      <a16:colId xmlns:a16="http://schemas.microsoft.com/office/drawing/2014/main" val="1372058784"/>
                    </a:ext>
                  </a:extLst>
                </a:gridCol>
                <a:gridCol w="1567543">
                  <a:extLst>
                    <a:ext uri="{9D8B030D-6E8A-4147-A177-3AD203B41FA5}">
                      <a16:colId xmlns:a16="http://schemas.microsoft.com/office/drawing/2014/main" val="356583018"/>
                    </a:ext>
                  </a:extLst>
                </a:gridCol>
              </a:tblGrid>
              <a:tr h="370840">
                <a:tc>
                  <a:txBody>
                    <a:bodyPr/>
                    <a:lstStyle/>
                    <a:p>
                      <a:r>
                        <a:rPr lang="en-US" dirty="0"/>
                        <a:t>Component</a:t>
                      </a:r>
                    </a:p>
                  </a:txBody>
                  <a:tcPr/>
                </a:tc>
                <a:tc>
                  <a:txBody>
                    <a:bodyPr/>
                    <a:lstStyle/>
                    <a:p>
                      <a:r>
                        <a:rPr lang="en-US" dirty="0"/>
                        <a:t>Need to Buy</a:t>
                      </a:r>
                    </a:p>
                  </a:txBody>
                  <a:tcPr/>
                </a:tc>
                <a:tc>
                  <a:txBody>
                    <a:bodyPr/>
                    <a:lstStyle/>
                    <a:p>
                      <a:r>
                        <a:rPr lang="en-US" dirty="0"/>
                        <a:t>Cost</a:t>
                      </a:r>
                    </a:p>
                  </a:txBody>
                  <a:tcPr/>
                </a:tc>
                <a:extLst>
                  <a:ext uri="{0D108BD9-81ED-4DB2-BD59-A6C34878D82A}">
                    <a16:rowId xmlns:a16="http://schemas.microsoft.com/office/drawing/2014/main" val="1606800787"/>
                  </a:ext>
                </a:extLst>
              </a:tr>
              <a:tr h="370840">
                <a:tc>
                  <a:txBody>
                    <a:bodyPr/>
                    <a:lstStyle/>
                    <a:p>
                      <a:r>
                        <a:rPr lang="en-US" dirty="0"/>
                        <a:t>Flex sensors: </a:t>
                      </a:r>
                      <a:r>
                        <a:rPr lang="en-US" sz="1800" b="0" i="0" u="sng" strike="noStrike" dirty="0">
                          <a:solidFill>
                            <a:srgbClr val="1155CC"/>
                          </a:solidFill>
                          <a:effectLst/>
                          <a:latin typeface="Arial" panose="020B0604020202020204" pitchFamily="34" charset="0"/>
                          <a:hlinkClick r:id="rId2"/>
                        </a:rPr>
                        <a:t>https://www.adafruit.com/product/1070</a:t>
                      </a:r>
                      <a:r>
                        <a:rPr lang="en-US" sz="1800" b="0" i="0" u="sng" strike="noStrike" dirty="0">
                          <a:solidFill>
                            <a:srgbClr val="1155CC"/>
                          </a:solidFill>
                          <a:effectLst/>
                          <a:latin typeface="Arial" panose="020B0604020202020204" pitchFamily="34" charset="0"/>
                        </a:rPr>
                        <a:t> </a:t>
                      </a:r>
                      <a:endParaRPr lang="en-US" dirty="0"/>
                    </a:p>
                  </a:txBody>
                  <a:tcPr/>
                </a:tc>
                <a:tc>
                  <a:txBody>
                    <a:bodyPr/>
                    <a:lstStyle/>
                    <a:p>
                      <a:r>
                        <a:rPr lang="en-US" dirty="0"/>
                        <a:t>5</a:t>
                      </a:r>
                    </a:p>
                  </a:txBody>
                  <a:tcPr/>
                </a:tc>
                <a:tc>
                  <a:txBody>
                    <a:bodyPr/>
                    <a:lstStyle/>
                    <a:p>
                      <a:r>
                        <a:rPr lang="en-US" dirty="0"/>
                        <a:t>$8 each, $40 total</a:t>
                      </a:r>
                    </a:p>
                  </a:txBody>
                  <a:tcPr/>
                </a:tc>
                <a:extLst>
                  <a:ext uri="{0D108BD9-81ED-4DB2-BD59-A6C34878D82A}">
                    <a16:rowId xmlns:a16="http://schemas.microsoft.com/office/drawing/2014/main" val="33313506"/>
                  </a:ext>
                </a:extLst>
              </a:tr>
              <a:tr h="370840">
                <a:tc>
                  <a:txBody>
                    <a:bodyPr/>
                    <a:lstStyle/>
                    <a:p>
                      <a:r>
                        <a:rPr lang="en-US" dirty="0"/>
                        <a:t>Buzzer: </a:t>
                      </a:r>
                      <a:r>
                        <a:rPr lang="en-US" sz="1800" b="0" i="0" u="sng" strike="noStrike" dirty="0">
                          <a:solidFill>
                            <a:srgbClr val="1155CC"/>
                          </a:solidFill>
                          <a:effectLst/>
                          <a:latin typeface="Arial" panose="020B0604020202020204" pitchFamily="34" charset="0"/>
                          <a:hlinkClick r:id="rId2"/>
                        </a:rPr>
                        <a:t>https://www.adafruit.com/product/1070</a:t>
                      </a:r>
                      <a:endParaRPr lang="en-US" dirty="0"/>
                    </a:p>
                  </a:txBody>
                  <a:tcPr/>
                </a:tc>
                <a:tc>
                  <a:txBody>
                    <a:bodyPr/>
                    <a:lstStyle/>
                    <a:p>
                      <a:r>
                        <a:rPr lang="en-US" dirty="0"/>
                        <a:t>1</a:t>
                      </a:r>
                    </a:p>
                  </a:txBody>
                  <a:tcPr/>
                </a:tc>
                <a:tc>
                  <a:txBody>
                    <a:bodyPr/>
                    <a:lstStyle/>
                    <a:p>
                      <a:r>
                        <a:rPr lang="en-US" dirty="0"/>
                        <a:t>$1</a:t>
                      </a:r>
                    </a:p>
                  </a:txBody>
                  <a:tcPr/>
                </a:tc>
                <a:extLst>
                  <a:ext uri="{0D108BD9-81ED-4DB2-BD59-A6C34878D82A}">
                    <a16:rowId xmlns:a16="http://schemas.microsoft.com/office/drawing/2014/main" val="2595126612"/>
                  </a:ext>
                </a:extLst>
              </a:tr>
              <a:tr h="370840">
                <a:tc>
                  <a:txBody>
                    <a:bodyPr/>
                    <a:lstStyle/>
                    <a:p>
                      <a:r>
                        <a:rPr lang="en-US" dirty="0"/>
                        <a:t>IMU: </a:t>
                      </a:r>
                      <a:r>
                        <a:rPr lang="en-US" dirty="0">
                          <a:hlinkClick r:id="rId3"/>
                        </a:rPr>
                        <a:t>https://www.amazon.com/MPU-6050-MPU6050-Accelerometer-Gyroscope-Converter/dp/B07RXQGGJX?th=1</a:t>
                      </a:r>
                      <a:r>
                        <a:rPr lang="en-US" dirty="0"/>
                        <a:t> </a:t>
                      </a:r>
                    </a:p>
                  </a:txBody>
                  <a:tcPr/>
                </a:tc>
                <a:tc>
                  <a:txBody>
                    <a:bodyPr/>
                    <a:lstStyle/>
                    <a:p>
                      <a:r>
                        <a:rPr lang="en-US" dirty="0"/>
                        <a:t>1 (comes in 6 pack)</a:t>
                      </a:r>
                    </a:p>
                  </a:txBody>
                  <a:tcPr/>
                </a:tc>
                <a:tc>
                  <a:txBody>
                    <a:bodyPr/>
                    <a:lstStyle/>
                    <a:p>
                      <a:r>
                        <a:rPr lang="en-US" dirty="0"/>
                        <a:t>$12 for 6</a:t>
                      </a:r>
                    </a:p>
                  </a:txBody>
                  <a:tcPr/>
                </a:tc>
                <a:extLst>
                  <a:ext uri="{0D108BD9-81ED-4DB2-BD59-A6C34878D82A}">
                    <a16:rowId xmlns:a16="http://schemas.microsoft.com/office/drawing/2014/main" val="1757493575"/>
                  </a:ext>
                </a:extLst>
              </a:tr>
              <a:tr h="370840">
                <a:tc>
                  <a:txBody>
                    <a:bodyPr/>
                    <a:lstStyle/>
                    <a:p>
                      <a:r>
                        <a:rPr lang="en-US" dirty="0"/>
                        <a:t>Small I2C Display: </a:t>
                      </a:r>
                      <a:r>
                        <a:rPr lang="en-US" dirty="0">
                          <a:hlinkClick r:id="rId4"/>
                        </a:rPr>
                        <a:t>https://www.amazon.com/Pieces-Display-Module-SSD1306-3-3V-5V/dp/B08CDN5PSJ?th=1</a:t>
                      </a:r>
                      <a:r>
                        <a:rPr lang="en-US" dirty="0"/>
                        <a:t> </a:t>
                      </a:r>
                    </a:p>
                  </a:txBody>
                  <a:tcPr/>
                </a:tc>
                <a:tc>
                  <a:txBody>
                    <a:bodyPr/>
                    <a:lstStyle/>
                    <a:p>
                      <a:r>
                        <a:rPr lang="en-US" dirty="0"/>
                        <a:t>1</a:t>
                      </a:r>
                    </a:p>
                  </a:txBody>
                  <a:tcPr/>
                </a:tc>
                <a:tc>
                  <a:txBody>
                    <a:bodyPr/>
                    <a:lstStyle/>
                    <a:p>
                      <a:r>
                        <a:rPr lang="en-US" dirty="0"/>
                        <a:t>$14</a:t>
                      </a:r>
                    </a:p>
                  </a:txBody>
                  <a:tcPr/>
                </a:tc>
                <a:extLst>
                  <a:ext uri="{0D108BD9-81ED-4DB2-BD59-A6C34878D82A}">
                    <a16:rowId xmlns:a16="http://schemas.microsoft.com/office/drawing/2014/main" val="3862840897"/>
                  </a:ext>
                </a:extLst>
              </a:tr>
              <a:tr h="370840">
                <a:tc>
                  <a:txBody>
                    <a:bodyPr/>
                    <a:lstStyle/>
                    <a:p>
                      <a:r>
                        <a:rPr lang="en-US" dirty="0"/>
                        <a:t>Gloves: </a:t>
                      </a:r>
                      <a:r>
                        <a:rPr lang="en-US" dirty="0">
                          <a:hlinkClick r:id="rId5"/>
                        </a:rPr>
                        <a:t>https://www.amazon.com/Cotton-Gloves-Handling-Inspection-Photography/dp/B07ZMXNCQ5/ref=sr_1_6?crid=155Q7L85N0RJN&amp;keywords=cloth+glove&amp;qid=1695700842&amp;sprefix=cloth+glove%2Caps%2C100&amp;sr=8-6</a:t>
                      </a:r>
                      <a:r>
                        <a:rPr lang="en-US" dirty="0"/>
                        <a:t> </a:t>
                      </a:r>
                    </a:p>
                  </a:txBody>
                  <a:tcPr/>
                </a:tc>
                <a:tc>
                  <a:txBody>
                    <a:bodyPr/>
                    <a:lstStyle/>
                    <a:p>
                      <a:r>
                        <a:rPr lang="en-US" dirty="0"/>
                        <a:t>1 (pack of 3)</a:t>
                      </a:r>
                    </a:p>
                  </a:txBody>
                  <a:tcPr/>
                </a:tc>
                <a:tc>
                  <a:txBody>
                    <a:bodyPr/>
                    <a:lstStyle/>
                    <a:p>
                      <a:r>
                        <a:rPr lang="en-US" dirty="0"/>
                        <a:t>$7</a:t>
                      </a:r>
                    </a:p>
                  </a:txBody>
                  <a:tcPr/>
                </a:tc>
                <a:extLst>
                  <a:ext uri="{0D108BD9-81ED-4DB2-BD59-A6C34878D82A}">
                    <a16:rowId xmlns:a16="http://schemas.microsoft.com/office/drawing/2014/main" val="1698356184"/>
                  </a:ext>
                </a:extLst>
              </a:tr>
              <a:tr h="370840">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364489299"/>
                  </a:ext>
                </a:extLst>
              </a:tr>
              <a:tr h="370840">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337708406"/>
                  </a:ext>
                </a:extLst>
              </a:tr>
            </a:tbl>
          </a:graphicData>
        </a:graphic>
      </p:graphicFrame>
    </p:spTree>
    <p:extLst>
      <p:ext uri="{BB962C8B-B14F-4D97-AF65-F5344CB8AC3E}">
        <p14:creationId xmlns:p14="http://schemas.microsoft.com/office/powerpoint/2010/main" val="1131248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amond Grid 16x9">
  <a:themeElements>
    <a:clrScheme name="Custom 3">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000000"/>
      </a:hlink>
      <a:folHlink>
        <a:srgbClr val="9F6715"/>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8582</TotalTime>
  <Words>474</Words>
  <Application>Microsoft Office PowerPoint</Application>
  <PresentationFormat>Widescreen</PresentationFormat>
  <Paragraphs>29</Paragraphs>
  <Slides>5</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5</vt:i4>
      </vt:variant>
    </vt:vector>
  </HeadingPairs>
  <TitlesOfParts>
    <vt:vector size="7" baseType="lpstr">
      <vt:lpstr>Arial</vt:lpstr>
      <vt:lpstr>Diamond Grid 16x9</vt:lpstr>
      <vt:lpstr>ENGI 301  SignTalk Project Proposal</vt:lpstr>
      <vt:lpstr>Background Information</vt:lpstr>
      <vt:lpstr>System Block Diagram</vt:lpstr>
      <vt:lpstr>Power Block Diagram</vt:lpstr>
      <vt:lpstr>Components / Budget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Erik Welsh</dc:creator>
  <cp:lastModifiedBy>dhirajgupta77 dhirajgupta77</cp:lastModifiedBy>
  <cp:revision>408</cp:revision>
  <dcterms:created xsi:type="dcterms:W3CDTF">2018-01-09T20:24:50Z</dcterms:created>
  <dcterms:modified xsi:type="dcterms:W3CDTF">2023-10-02T04:56:39Z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